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5" r:id="rId5"/>
    <p:sldId id="266" r:id="rId6"/>
    <p:sldId id="267" r:id="rId7"/>
    <p:sldId id="261" r:id="rId8"/>
    <p:sldId id="268" r:id="rId9"/>
    <p:sldId id="269" r:id="rId10"/>
    <p:sldId id="262" r:id="rId11"/>
    <p:sldId id="264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9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5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94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7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72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00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65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5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3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91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5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7EC76-FE1F-4374-95E6-5C7C9D2BD0D1}" type="datetimeFigureOut">
              <a:rPr lang="en-US" smtClean="0"/>
              <a:t>6/27/2025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192B6-1395-410B-85BF-4BE53BB661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36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588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908" y="1929499"/>
            <a:ext cx="10681151" cy="125854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Безопасността на движението                       по пътищата: </a:t>
            </a:r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форма на социална отговорност </a:t>
            </a: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46870" y="0"/>
            <a:ext cx="736600" cy="6861175"/>
          </a:xfrm>
          <a:prstGeom prst="rect">
            <a:avLst/>
          </a:prstGeom>
          <a:solidFill>
            <a:srgbClr val="5F9CA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703482" y="1883388"/>
            <a:ext cx="91481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Държавна агенция  „Безопасност на движението по пътищата“, 2025 г.</a:t>
            </a:r>
            <a:endParaRPr lang="ru-RU" sz="14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84" y="4873830"/>
            <a:ext cx="951774" cy="113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61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26338" y="887194"/>
            <a:ext cx="10452809" cy="124418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Какво още </a:t>
            </a:r>
            <a:r>
              <a:rPr lang="ru-RU" b="1" dirty="0" smtClean="0">
                <a:solidFill>
                  <a:schemeClr val="bg1"/>
                </a:solidFill>
              </a:rPr>
              <a:t>може </a:t>
            </a:r>
            <a:r>
              <a:rPr lang="ru-RU" b="1" dirty="0">
                <a:solidFill>
                  <a:schemeClr val="bg1"/>
                </a:solidFill>
              </a:rPr>
              <a:t>да </a:t>
            </a:r>
            <a:r>
              <a:rPr lang="ru-RU" b="1" dirty="0" smtClean="0">
                <a:solidFill>
                  <a:schemeClr val="bg1"/>
                </a:solidFill>
              </a:rPr>
              <a:t>направи организацията?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6657" y="2999843"/>
            <a:ext cx="110925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Партньорства </a:t>
            </a:r>
            <a:r>
              <a:rPr lang="ru-RU" sz="3200" dirty="0">
                <a:solidFill>
                  <a:schemeClr val="bg1"/>
                </a:solidFill>
              </a:rPr>
              <a:t>с </a:t>
            </a:r>
            <a:r>
              <a:rPr lang="ru-RU" sz="3200" dirty="0" smtClean="0">
                <a:solidFill>
                  <a:schemeClr val="bg1"/>
                </a:solidFill>
              </a:rPr>
              <a:t>училища, местни организации/институции</a:t>
            </a:r>
          </a:p>
          <a:p>
            <a:pPr lvl="0"/>
            <a:endParaRPr lang="ru-RU" sz="3200" dirty="0" smtClean="0">
              <a:solidFill>
                <a:schemeClr val="bg1"/>
              </a:solidFill>
            </a:endParaRP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Подкрепа </a:t>
            </a:r>
            <a:r>
              <a:rPr lang="ru-RU" sz="3200" dirty="0">
                <a:solidFill>
                  <a:schemeClr val="bg1"/>
                </a:solidFill>
              </a:rPr>
              <a:t>на местни инициативи за безопасност</a:t>
            </a:r>
          </a:p>
          <a:p>
            <a:pPr lvl="0"/>
            <a:endParaRPr lang="ru-RU" sz="3200" dirty="0" smtClean="0">
              <a:solidFill>
                <a:schemeClr val="bg1"/>
              </a:solidFill>
            </a:endParaRPr>
          </a:p>
          <a:p>
            <a:pPr lvl="0"/>
            <a:r>
              <a:rPr lang="ru-RU" sz="3200" dirty="0" smtClean="0">
                <a:solidFill>
                  <a:schemeClr val="bg1"/>
                </a:solidFill>
              </a:rPr>
              <a:t>Създаване </a:t>
            </a:r>
            <a:r>
              <a:rPr lang="ru-RU" sz="3200" dirty="0">
                <a:solidFill>
                  <a:schemeClr val="bg1"/>
                </a:solidFill>
              </a:rPr>
              <a:t>на фирмен стандарт за поведение на пътя</a:t>
            </a:r>
          </a:p>
        </p:txBody>
      </p:sp>
    </p:spTree>
    <p:extLst>
      <p:ext uri="{BB962C8B-B14F-4D97-AF65-F5344CB8AC3E}">
        <p14:creationId xmlns:p14="http://schemas.microsoft.com/office/powerpoint/2010/main" val="416914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96532" y="569653"/>
            <a:ext cx="10452809" cy="1244183"/>
          </a:xfrm>
        </p:spPr>
        <p:txBody>
          <a:bodyPr>
            <a:noAutofit/>
          </a:bodyPr>
          <a:lstStyle/>
          <a:p>
            <a:r>
              <a:rPr lang="bg-BG" sz="4400" b="1" dirty="0" smtClean="0">
                <a:solidFill>
                  <a:schemeClr val="bg1"/>
                </a:solidFill>
              </a:rPr>
              <a:t>Подобряването започва с осъзнаването, че:         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4391" y="2309143"/>
            <a:ext cx="90448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bg1"/>
                </a:solidFill>
              </a:rPr>
              <a:t>Безопасността </a:t>
            </a:r>
            <a:r>
              <a:rPr lang="ru-RU" sz="3200" dirty="0" smtClean="0">
                <a:solidFill>
                  <a:schemeClr val="bg1"/>
                </a:solidFill>
              </a:rPr>
              <a:t>зависи </a:t>
            </a:r>
            <a:r>
              <a:rPr lang="ru-RU" sz="3200" dirty="0">
                <a:solidFill>
                  <a:schemeClr val="bg1"/>
                </a:solidFill>
              </a:rPr>
              <a:t>от всеки един от </a:t>
            </a:r>
            <a:r>
              <a:rPr lang="ru-RU" sz="3200" dirty="0" smtClean="0">
                <a:solidFill>
                  <a:schemeClr val="bg1"/>
                </a:solidFill>
              </a:rPr>
              <a:t>нас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БДП е личен ангажимент към отговорно поведение на пътя и отговорност на цялото общество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Спазването на правилата ни дава увереност </a:t>
            </a:r>
            <a:r>
              <a:rPr lang="ru-RU" sz="3200" dirty="0">
                <a:solidFill>
                  <a:schemeClr val="bg1"/>
                </a:solidFill>
              </a:rPr>
              <a:t>и сигурност по време на пътувания</a:t>
            </a:r>
            <a:endParaRPr lang="ru-RU" sz="3200" dirty="0" smtClean="0">
              <a:solidFill>
                <a:schemeClr val="bg1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11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588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46870" y="0"/>
            <a:ext cx="736600" cy="6861175"/>
          </a:xfrm>
          <a:prstGeom prst="rect">
            <a:avLst/>
          </a:prstGeom>
          <a:solidFill>
            <a:srgbClr val="5F9CA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10251233" cy="23876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Безопасността </a:t>
            </a:r>
            <a:r>
              <a:rPr lang="ru-RU" b="1" dirty="0">
                <a:solidFill>
                  <a:schemeClr val="bg1"/>
                </a:solidFill>
              </a:rPr>
              <a:t>не е само правило 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b="1" dirty="0">
                <a:solidFill>
                  <a:schemeClr val="bg1"/>
                </a:solidFill>
              </a:rPr>
              <a:t>тя е отговорност и </a:t>
            </a:r>
            <a:r>
              <a:rPr lang="ru-RU" b="1" dirty="0" smtClean="0">
                <a:solidFill>
                  <a:schemeClr val="bg1"/>
                </a:solidFill>
              </a:rPr>
              <a:t>навик!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677" y="3779471"/>
            <a:ext cx="951058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46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98537" y="689548"/>
            <a:ext cx="9448800" cy="124418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Защо безопасността на пътя е </a:t>
            </a:r>
            <a:r>
              <a:rPr lang="bg-BG" b="1" dirty="0" smtClean="0">
                <a:solidFill>
                  <a:schemeClr val="bg1"/>
                </a:solidFill>
              </a:rPr>
              <a:t>социална отговорност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0341" y="2246050"/>
            <a:ext cx="90678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Над </a:t>
            </a:r>
            <a:r>
              <a:rPr lang="en-US" sz="3200" dirty="0" smtClean="0">
                <a:solidFill>
                  <a:schemeClr val="bg1"/>
                </a:solidFill>
              </a:rPr>
              <a:t>1.</a:t>
            </a:r>
            <a:r>
              <a:rPr lang="bg-BG" sz="3200" dirty="0" smtClean="0">
                <a:solidFill>
                  <a:schemeClr val="bg1"/>
                </a:solidFill>
              </a:rPr>
              <a:t>4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млн. загинали годишно по света (СЗО)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Висок риск за </a:t>
            </a:r>
            <a:r>
              <a:rPr lang="en-US" sz="3200" dirty="0" smtClean="0">
                <a:solidFill>
                  <a:schemeClr val="bg1"/>
                </a:solidFill>
              </a:rPr>
              <a:t>служители</a:t>
            </a:r>
            <a:r>
              <a:rPr lang="bg-BG" sz="3200" dirty="0" smtClean="0">
                <a:solidFill>
                  <a:schemeClr val="bg1"/>
                </a:solidFill>
              </a:rPr>
              <a:t> - водачи</a:t>
            </a:r>
            <a:r>
              <a:rPr lang="en-US" sz="3200" dirty="0" smtClean="0">
                <a:solidFill>
                  <a:schemeClr val="bg1"/>
                </a:solidFill>
              </a:rPr>
              <a:t>, </a:t>
            </a:r>
            <a:r>
              <a:rPr lang="bg-BG" sz="3200" dirty="0" smtClean="0">
                <a:solidFill>
                  <a:schemeClr val="bg1"/>
                </a:solidFill>
              </a:rPr>
              <a:t>пътници, </a:t>
            </a:r>
            <a:r>
              <a:rPr lang="en-US" sz="3200" dirty="0" err="1" smtClean="0">
                <a:solidFill>
                  <a:schemeClr val="bg1"/>
                </a:solidFill>
              </a:rPr>
              <a:t>пешеходци</a:t>
            </a:r>
            <a:endParaRPr lang="en-US" sz="3200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Етичен и репутационен дълг на </a:t>
            </a:r>
            <a:r>
              <a:rPr lang="bg-BG" sz="3200" dirty="0" smtClean="0">
                <a:solidFill>
                  <a:schemeClr val="bg1"/>
                </a:solidFill>
              </a:rPr>
              <a:t>б</a:t>
            </a:r>
            <a:r>
              <a:rPr lang="en-US" sz="3200" dirty="0" err="1" smtClean="0">
                <a:solidFill>
                  <a:schemeClr val="bg1"/>
                </a:solidFill>
              </a:rPr>
              <a:t>изнеса</a:t>
            </a:r>
            <a:r>
              <a:rPr lang="bg-BG" sz="3200" dirty="0" smtClean="0">
                <a:solidFill>
                  <a:schemeClr val="bg1"/>
                </a:solidFill>
              </a:rPr>
              <a:t> и институциите</a:t>
            </a:r>
            <a:endParaRPr lang="en-US" sz="3200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Намаляване на разходите и повишаване на ефективността</a:t>
            </a:r>
          </a:p>
        </p:txBody>
      </p:sp>
    </p:spTree>
    <p:extLst>
      <p:ext uri="{BB962C8B-B14F-4D97-AF65-F5344CB8AC3E}">
        <p14:creationId xmlns:p14="http://schemas.microsoft.com/office/powerpoint/2010/main" val="4172907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98537" y="689548"/>
            <a:ext cx="9448800" cy="1244183"/>
          </a:xfrm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Ценностна система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0341" y="2292705"/>
            <a:ext cx="90448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>
                <a:solidFill>
                  <a:schemeClr val="bg1"/>
                </a:solidFill>
              </a:rPr>
              <a:t>Ценностната </a:t>
            </a:r>
            <a:r>
              <a:rPr lang="ru-RU" sz="3200" dirty="0">
                <a:solidFill>
                  <a:schemeClr val="bg1"/>
                </a:solidFill>
              </a:rPr>
              <a:t>система от гледна точка на БДП </a:t>
            </a:r>
            <a:r>
              <a:rPr lang="ru-RU" sz="3200" dirty="0" smtClean="0">
                <a:solidFill>
                  <a:schemeClr val="bg1"/>
                </a:solidFill>
              </a:rPr>
              <a:t>                   е </a:t>
            </a:r>
            <a:r>
              <a:rPr lang="ru-RU" sz="3200" dirty="0">
                <a:solidFill>
                  <a:schemeClr val="bg1"/>
                </a:solidFill>
              </a:rPr>
              <a:t>ключов аспект от личностното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развитие и социалната структура. </a:t>
            </a:r>
            <a:r>
              <a:rPr lang="ru-RU" sz="3200" dirty="0" smtClean="0">
                <a:solidFill>
                  <a:schemeClr val="bg1"/>
                </a:solidFill>
              </a:rPr>
              <a:t>                                 Тя </a:t>
            </a:r>
            <a:r>
              <a:rPr lang="ru-RU" sz="3200" dirty="0">
                <a:solidFill>
                  <a:schemeClr val="bg1"/>
                </a:solidFill>
              </a:rPr>
              <a:t>не </a:t>
            </a:r>
            <a:r>
              <a:rPr lang="ru-RU" sz="3200" dirty="0" smtClean="0">
                <a:solidFill>
                  <a:schemeClr val="bg1"/>
                </a:solidFill>
              </a:rPr>
              <a:t>само </a:t>
            </a:r>
            <a:r>
              <a:rPr lang="ru-RU" sz="3200" dirty="0">
                <a:solidFill>
                  <a:schemeClr val="bg1"/>
                </a:solidFill>
              </a:rPr>
              <a:t>ръководи действията на индивида,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но също така играе съществена роля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в създаването на етика, морал и културна идентичност на </a:t>
            </a:r>
            <a:r>
              <a:rPr lang="ru-RU" sz="3200" dirty="0" smtClean="0">
                <a:solidFill>
                  <a:schemeClr val="bg1"/>
                </a:solidFill>
              </a:rPr>
              <a:t>една организация.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05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98537" y="148373"/>
            <a:ext cx="9448800" cy="1244183"/>
          </a:xfrm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Цялостна концепция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0340" y="1540929"/>
            <a:ext cx="90448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>
                <a:solidFill>
                  <a:schemeClr val="bg1"/>
                </a:solidFill>
              </a:rPr>
              <a:t>Социалната отговорност е концепция,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която се отнася до задълженията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и ангажиментите на индивиди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и организации към обществото, околната среда </a:t>
            </a:r>
            <a:r>
              <a:rPr lang="ru-RU" sz="3200" dirty="0" smtClean="0">
                <a:solidFill>
                  <a:schemeClr val="bg1"/>
                </a:solidFill>
              </a:rPr>
              <a:t>           и </a:t>
            </a:r>
            <a:r>
              <a:rPr lang="ru-RU" sz="3200" dirty="0">
                <a:solidFill>
                  <a:schemeClr val="bg1"/>
                </a:solidFill>
              </a:rPr>
              <a:t>икономиката. Това включва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действия и решения, които не само търсят лични или корпоративни дивиденти,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но също така се стремят към положително въздействие върху редица социални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въпроси. </a:t>
            </a:r>
          </a:p>
        </p:txBody>
      </p:sp>
    </p:spTree>
    <p:extLst>
      <p:ext uri="{BB962C8B-B14F-4D97-AF65-F5344CB8AC3E}">
        <p14:creationId xmlns:p14="http://schemas.microsoft.com/office/powerpoint/2010/main" val="762446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98537" y="689548"/>
            <a:ext cx="9448800" cy="1244183"/>
          </a:xfrm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Политики и практики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0341" y="2292705"/>
            <a:ext cx="90448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>
                <a:solidFill>
                  <a:schemeClr val="bg1"/>
                </a:solidFill>
              </a:rPr>
              <a:t>Чрез разработването на активни политики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и практики, които насърчават безопасността </a:t>
            </a:r>
            <a:r>
              <a:rPr lang="ru-RU" sz="3200" dirty="0" smtClean="0">
                <a:solidFill>
                  <a:schemeClr val="bg1"/>
                </a:solidFill>
              </a:rPr>
              <a:t>                на </a:t>
            </a:r>
            <a:r>
              <a:rPr lang="ru-RU" sz="3200" dirty="0">
                <a:solidFill>
                  <a:schemeClr val="bg1"/>
                </a:solidFill>
              </a:rPr>
              <a:t>движението по пътищата, организациите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показват своя ангажимент към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благосъстоянието на своите служители </a:t>
            </a:r>
          </a:p>
          <a:p>
            <a:pPr lvl="0" algn="ctr"/>
            <a:r>
              <a:rPr lang="ru-RU" sz="3200" dirty="0">
                <a:solidFill>
                  <a:schemeClr val="bg1"/>
                </a:solidFill>
              </a:rPr>
              <a:t>и общността като цяло. </a:t>
            </a:r>
          </a:p>
        </p:txBody>
      </p:sp>
    </p:spTree>
    <p:extLst>
      <p:ext uri="{BB962C8B-B14F-4D97-AF65-F5344CB8AC3E}">
        <p14:creationId xmlns:p14="http://schemas.microsoft.com/office/powerpoint/2010/main" val="1069176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451062" y="0"/>
            <a:ext cx="9448800" cy="1244183"/>
          </a:xfrm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chemeClr val="bg1"/>
                </a:solidFill>
              </a:rPr>
              <a:t>7-те стъпки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636" y="1244183"/>
            <a:ext cx="1176590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schemeClr val="bg1"/>
                </a:solidFill>
              </a:rPr>
              <a:t>Гарантирайте, че отговорността </a:t>
            </a:r>
            <a:r>
              <a:rPr lang="ru-RU" sz="2000" dirty="0" smtClean="0">
                <a:solidFill>
                  <a:schemeClr val="bg1"/>
                </a:solidFill>
              </a:rPr>
              <a:t>за </a:t>
            </a:r>
            <a:r>
              <a:rPr lang="ru-RU" sz="2000" dirty="0">
                <a:solidFill>
                  <a:schemeClr val="bg1"/>
                </a:solidFill>
              </a:rPr>
              <a:t>това е поставена на ниво висше </a:t>
            </a:r>
            <a:r>
              <a:rPr lang="ru-RU" sz="2000" dirty="0" smtClean="0">
                <a:solidFill>
                  <a:schemeClr val="bg1"/>
                </a:solidFill>
              </a:rPr>
              <a:t>ръководство.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Оценете </a:t>
            </a:r>
            <a:r>
              <a:rPr lang="ru-RU" sz="2000" dirty="0">
                <a:solidFill>
                  <a:schemeClr val="bg1"/>
                </a:solidFill>
              </a:rPr>
              <a:t>добре текущата ситуация</a:t>
            </a:r>
            <a:r>
              <a:rPr lang="ru-RU" sz="2000" dirty="0" smtClean="0">
                <a:solidFill>
                  <a:schemeClr val="bg1"/>
                </a:solidFill>
              </a:rPr>
              <a:t>: Колко </a:t>
            </a:r>
            <a:r>
              <a:rPr lang="ru-RU" sz="2000" dirty="0">
                <a:solidFill>
                  <a:schemeClr val="bg1"/>
                </a:solidFill>
              </a:rPr>
              <a:t>и </a:t>
            </a:r>
            <a:r>
              <a:rPr lang="ru-RU" sz="2000" dirty="0" smtClean="0">
                <a:solidFill>
                  <a:schemeClr val="bg1"/>
                </a:solidFill>
              </a:rPr>
              <a:t>какви случаи </a:t>
            </a:r>
            <a:r>
              <a:rPr lang="ru-RU" sz="2000" dirty="0">
                <a:solidFill>
                  <a:schemeClr val="bg1"/>
                </a:solidFill>
              </a:rPr>
              <a:t>на пътни инциденти е имало </a:t>
            </a:r>
            <a:r>
              <a:rPr lang="ru-RU" sz="2000" dirty="0" smtClean="0">
                <a:solidFill>
                  <a:schemeClr val="bg1"/>
                </a:solidFill>
              </a:rPr>
              <a:t>през </a:t>
            </a:r>
            <a:r>
              <a:rPr lang="ru-RU" sz="2000" dirty="0">
                <a:solidFill>
                  <a:schemeClr val="bg1"/>
                </a:solidFill>
              </a:rPr>
              <a:t>последните три </a:t>
            </a:r>
            <a:r>
              <a:rPr lang="ru-RU" sz="2000" dirty="0" smtClean="0">
                <a:solidFill>
                  <a:schemeClr val="bg1"/>
                </a:solidFill>
              </a:rPr>
              <a:t>години  </a:t>
            </a:r>
            <a:r>
              <a:rPr lang="ru-RU" sz="2000" dirty="0">
                <a:solidFill>
                  <a:schemeClr val="bg1"/>
                </a:solidFill>
              </a:rPr>
              <a:t>и какви </a:t>
            </a:r>
            <a:r>
              <a:rPr lang="ru-RU" sz="2000" dirty="0" smtClean="0">
                <a:solidFill>
                  <a:schemeClr val="bg1"/>
                </a:solidFill>
              </a:rPr>
              <a:t>са </a:t>
            </a:r>
            <a:r>
              <a:rPr lang="ru-RU" sz="2000" dirty="0">
                <a:solidFill>
                  <a:schemeClr val="bg1"/>
                </a:solidFill>
              </a:rPr>
              <a:t>били последствията? Имате ли </a:t>
            </a:r>
            <a:r>
              <a:rPr lang="ru-RU" sz="2000" dirty="0" smtClean="0">
                <a:solidFill>
                  <a:schemeClr val="bg1"/>
                </a:solidFill>
              </a:rPr>
              <a:t>данни</a:t>
            </a:r>
            <a:r>
              <a:rPr lang="ru-RU" sz="2000" dirty="0">
                <a:solidFill>
                  <a:schemeClr val="bg1"/>
                </a:solidFill>
              </a:rPr>
              <a:t>, които да показват </a:t>
            </a:r>
            <a:r>
              <a:rPr lang="ru-RU" sz="2000" dirty="0" smtClean="0">
                <a:solidFill>
                  <a:schemeClr val="bg1"/>
                </a:solidFill>
              </a:rPr>
              <a:t>определен модел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</a:rPr>
              <a:t>                    т.е</a:t>
            </a:r>
            <a:r>
              <a:rPr lang="ru-RU" sz="2000" dirty="0">
                <a:solidFill>
                  <a:schemeClr val="bg1"/>
                </a:solidFill>
              </a:rPr>
              <a:t>. кога и къде са възникнали? 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Направете </a:t>
            </a:r>
            <a:r>
              <a:rPr lang="ru-RU" sz="2000" dirty="0">
                <a:solidFill>
                  <a:schemeClr val="bg1"/>
                </a:solidFill>
              </a:rPr>
              <a:t>консултации със служителите </a:t>
            </a:r>
            <a:r>
              <a:rPr lang="ru-RU" sz="2000" dirty="0" smtClean="0">
                <a:solidFill>
                  <a:schemeClr val="bg1"/>
                </a:solidFill>
              </a:rPr>
              <a:t>на </a:t>
            </a:r>
            <a:r>
              <a:rPr lang="ru-RU" sz="2000" dirty="0">
                <a:solidFill>
                  <a:schemeClr val="bg1"/>
                </a:solidFill>
              </a:rPr>
              <a:t>всички нива, за да развиете </a:t>
            </a:r>
            <a:r>
              <a:rPr lang="ru-RU" sz="2000" dirty="0" smtClean="0">
                <a:solidFill>
                  <a:schemeClr val="bg1"/>
                </a:solidFill>
              </a:rPr>
              <a:t>своята концепция </a:t>
            </a:r>
            <a:r>
              <a:rPr lang="ru-RU" sz="2000" dirty="0">
                <a:solidFill>
                  <a:schemeClr val="bg1"/>
                </a:solidFill>
              </a:rPr>
              <a:t>и план за действие </a:t>
            </a:r>
            <a:r>
              <a:rPr lang="ru-RU" sz="2000" dirty="0" smtClean="0">
                <a:solidFill>
                  <a:schemeClr val="bg1"/>
                </a:solidFill>
              </a:rPr>
              <a:t>в зависимост от това каква роля заема пътуването в организацията.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Подгответе </a:t>
            </a:r>
            <a:r>
              <a:rPr lang="ru-RU" sz="2000" dirty="0">
                <a:solidFill>
                  <a:schemeClr val="bg1"/>
                </a:solidFill>
              </a:rPr>
              <a:t>система от мерки и режим </a:t>
            </a:r>
            <a:r>
              <a:rPr lang="ru-RU" sz="2000" dirty="0" smtClean="0">
                <a:solidFill>
                  <a:schemeClr val="bg1"/>
                </a:solidFill>
              </a:rPr>
              <a:t>за </a:t>
            </a:r>
            <a:r>
              <a:rPr lang="ru-RU" sz="2000" dirty="0">
                <a:solidFill>
                  <a:schemeClr val="bg1"/>
                </a:solidFill>
              </a:rPr>
              <a:t>контрол съгласно указанията </a:t>
            </a:r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следващия раздел. 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Възложете </a:t>
            </a:r>
            <a:r>
              <a:rPr lang="ru-RU" sz="2000" dirty="0">
                <a:solidFill>
                  <a:schemeClr val="bg1"/>
                </a:solidFill>
              </a:rPr>
              <a:t>на висше лице изпълнителна </a:t>
            </a:r>
            <a:r>
              <a:rPr lang="ru-RU" sz="2000" dirty="0" smtClean="0">
                <a:solidFill>
                  <a:schemeClr val="bg1"/>
                </a:solidFill>
              </a:rPr>
              <a:t>отговорност </a:t>
            </a:r>
            <a:r>
              <a:rPr lang="ru-RU" sz="2000" dirty="0">
                <a:solidFill>
                  <a:schemeClr val="bg1"/>
                </a:solidFill>
              </a:rPr>
              <a:t>за БДП и се уверете, че </a:t>
            </a:r>
            <a:r>
              <a:rPr lang="ru-RU" sz="2000" dirty="0" smtClean="0">
                <a:solidFill>
                  <a:schemeClr val="bg1"/>
                </a:solidFill>
              </a:rPr>
              <a:t>ръководният </a:t>
            </a:r>
            <a:r>
              <a:rPr lang="ru-RU" sz="2000" dirty="0">
                <a:solidFill>
                  <a:schemeClr val="bg1"/>
                </a:solidFill>
              </a:rPr>
              <a:t>персонал е ангажиран </a:t>
            </a:r>
            <a:r>
              <a:rPr lang="ru-RU" sz="2000" dirty="0" smtClean="0">
                <a:solidFill>
                  <a:schemeClr val="bg1"/>
                </a:solidFill>
              </a:rPr>
              <a:t>с </a:t>
            </a:r>
            <a:r>
              <a:rPr lang="ru-RU" sz="2000" dirty="0">
                <a:solidFill>
                  <a:schemeClr val="bg1"/>
                </a:solidFill>
              </a:rPr>
              <a:t>политиката. Определете отговорностите </a:t>
            </a:r>
            <a:r>
              <a:rPr lang="ru-RU" sz="2000" dirty="0" smtClean="0">
                <a:solidFill>
                  <a:schemeClr val="bg1"/>
                </a:solidFill>
              </a:rPr>
              <a:t>на </a:t>
            </a:r>
            <a:r>
              <a:rPr lang="ru-RU" sz="2000" dirty="0">
                <a:solidFill>
                  <a:schemeClr val="bg1"/>
                </a:solidFill>
              </a:rPr>
              <a:t>различните нива в организацията. 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>
                <a:solidFill>
                  <a:schemeClr val="bg1"/>
                </a:solidFill>
              </a:rPr>
              <a:t>Комуникирайте Вашата политика за </a:t>
            </a:r>
            <a:r>
              <a:rPr lang="ru-RU" sz="2000" dirty="0" smtClean="0">
                <a:solidFill>
                  <a:schemeClr val="bg1"/>
                </a:solidFill>
              </a:rPr>
              <a:t>БДП като </a:t>
            </a:r>
            <a:r>
              <a:rPr lang="ru-RU" sz="2000" dirty="0">
                <a:solidFill>
                  <a:schemeClr val="bg1"/>
                </a:solidFill>
              </a:rPr>
              <a:t>форма на социална организационна отговорност сред всички служители, </a:t>
            </a:r>
            <a:r>
              <a:rPr lang="ru-RU" sz="2000" dirty="0" smtClean="0">
                <a:solidFill>
                  <a:schemeClr val="bg1"/>
                </a:solidFill>
              </a:rPr>
              <a:t>изпълнители</a:t>
            </a:r>
            <a:r>
              <a:rPr lang="ru-RU" sz="2000" dirty="0">
                <a:solidFill>
                  <a:schemeClr val="bg1"/>
                </a:solidFill>
              </a:rPr>
              <a:t>, доставчици и клиенти, </a:t>
            </a:r>
            <a:r>
              <a:rPr lang="ru-RU" sz="2000" dirty="0" smtClean="0">
                <a:solidFill>
                  <a:schemeClr val="bg1"/>
                </a:solidFill>
              </a:rPr>
              <a:t>и </a:t>
            </a:r>
            <a:r>
              <a:rPr lang="ru-RU" sz="2000" dirty="0">
                <a:solidFill>
                  <a:schemeClr val="bg1"/>
                </a:solidFill>
              </a:rPr>
              <a:t>други контрагенти.</a:t>
            </a:r>
          </a:p>
          <a:p>
            <a:pPr lvl="0"/>
            <a:endParaRPr lang="ru-RU" sz="500" dirty="0" smtClean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endParaRPr lang="ru-RU" sz="500" dirty="0">
              <a:solidFill>
                <a:schemeClr val="bg1"/>
              </a:solidFill>
            </a:endParaRPr>
          </a:p>
          <a:p>
            <a:pPr lvl="0"/>
            <a:r>
              <a:rPr lang="ru-RU" sz="2000" dirty="0">
                <a:solidFill>
                  <a:schemeClr val="bg1"/>
                </a:solidFill>
              </a:rPr>
              <a:t>Предвидете механизъм за редовна оценка на ефективността. </a:t>
            </a:r>
          </a:p>
        </p:txBody>
      </p:sp>
    </p:spTree>
    <p:extLst>
      <p:ext uri="{BB962C8B-B14F-4D97-AF65-F5344CB8AC3E}">
        <p14:creationId xmlns:p14="http://schemas.microsoft.com/office/powerpoint/2010/main" val="270223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70389" y="430483"/>
            <a:ext cx="10452809" cy="1244183"/>
          </a:xfrm>
        </p:spPr>
        <p:txBody>
          <a:bodyPr>
            <a:noAutofit/>
          </a:bodyPr>
          <a:lstStyle/>
          <a:p>
            <a:r>
              <a:rPr lang="bg-BG" sz="6600" b="1" dirty="0" smtClean="0">
                <a:solidFill>
                  <a:schemeClr val="bg1"/>
                </a:solidFill>
              </a:rPr>
              <a:t>Системата от мерки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4391" y="2448968"/>
            <a:ext cx="904480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dirty="0" smtClean="0">
                <a:solidFill>
                  <a:schemeClr val="bg1"/>
                </a:solidFill>
              </a:rPr>
              <a:t>Въведете и прилагайте </a:t>
            </a:r>
            <a:r>
              <a:rPr lang="ru-RU" sz="4400" dirty="0">
                <a:solidFill>
                  <a:schemeClr val="bg1"/>
                </a:solidFill>
              </a:rPr>
              <a:t>цялостна система </a:t>
            </a:r>
            <a:r>
              <a:rPr lang="ru-RU" sz="4400" dirty="0" smtClean="0">
                <a:solidFill>
                  <a:schemeClr val="bg1"/>
                </a:solidFill>
              </a:rPr>
              <a:t>от </a:t>
            </a:r>
            <a:r>
              <a:rPr lang="ru-RU" sz="4400" dirty="0">
                <a:solidFill>
                  <a:schemeClr val="bg1"/>
                </a:solidFill>
              </a:rPr>
              <a:t>взаимосвързани мерки </a:t>
            </a:r>
            <a:endParaRPr lang="ru-RU" sz="4400" dirty="0" smtClean="0">
              <a:solidFill>
                <a:schemeClr val="bg1"/>
              </a:solidFill>
            </a:endParaRPr>
          </a:p>
          <a:p>
            <a:pPr lvl="0" algn="ctr"/>
            <a:r>
              <a:rPr lang="ru-RU" sz="4400" dirty="0" smtClean="0">
                <a:solidFill>
                  <a:schemeClr val="bg1"/>
                </a:solidFill>
              </a:rPr>
              <a:t>в защита на </a:t>
            </a:r>
            <a:r>
              <a:rPr lang="ru-RU" sz="4400" dirty="0">
                <a:solidFill>
                  <a:schemeClr val="bg1"/>
                </a:solidFill>
              </a:rPr>
              <a:t>пътуващите и </a:t>
            </a:r>
            <a:r>
              <a:rPr lang="ru-RU" sz="4400" dirty="0" smtClean="0">
                <a:solidFill>
                  <a:schemeClr val="bg1"/>
                </a:solidFill>
              </a:rPr>
              <a:t>останалите участници </a:t>
            </a:r>
            <a:r>
              <a:rPr lang="ru-RU" sz="4400" dirty="0">
                <a:solidFill>
                  <a:schemeClr val="bg1"/>
                </a:solidFill>
              </a:rPr>
              <a:t>в </a:t>
            </a:r>
            <a:r>
              <a:rPr lang="ru-RU" sz="4400" dirty="0" smtClean="0">
                <a:solidFill>
                  <a:schemeClr val="bg1"/>
                </a:solidFill>
              </a:rPr>
              <a:t>движението. Определете отговорник. Създайте режим за контрол.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3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70389" y="142484"/>
            <a:ext cx="10452809" cy="1244183"/>
          </a:xfrm>
        </p:spPr>
        <p:txBody>
          <a:bodyPr>
            <a:noAutofit/>
          </a:bodyPr>
          <a:lstStyle/>
          <a:p>
            <a:r>
              <a:rPr lang="bg-BG" sz="8000" b="1" dirty="0" smtClean="0">
                <a:solidFill>
                  <a:schemeClr val="bg1"/>
                </a:solidFill>
              </a:rPr>
              <a:t>Аспекти </a:t>
            </a:r>
            <a:r>
              <a:rPr lang="bg-BG" sz="6600" b="1" dirty="0" smtClean="0">
                <a:solidFill>
                  <a:schemeClr val="bg1"/>
                </a:solidFill>
              </a:rPr>
              <a:t> 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008" y="1302633"/>
            <a:ext cx="12496172" cy="1111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Инструктаж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Избор </a:t>
            </a:r>
            <a:r>
              <a:rPr lang="ru-RU" sz="4000" dirty="0">
                <a:solidFill>
                  <a:schemeClr val="bg1"/>
                </a:solidFill>
              </a:rPr>
              <a:t>на </a:t>
            </a:r>
            <a:r>
              <a:rPr lang="ru-RU" sz="4000" dirty="0" smtClean="0">
                <a:solidFill>
                  <a:schemeClr val="bg1"/>
                </a:solidFill>
              </a:rPr>
              <a:t>превозно средство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Проверка </a:t>
            </a:r>
            <a:r>
              <a:rPr lang="ru-RU" sz="4000" dirty="0">
                <a:solidFill>
                  <a:schemeClr val="bg1"/>
                </a:solidFill>
              </a:rPr>
              <a:t>на </a:t>
            </a:r>
            <a:r>
              <a:rPr lang="ru-RU" sz="4000" dirty="0" smtClean="0">
                <a:solidFill>
                  <a:schemeClr val="bg1"/>
                </a:solidFill>
              </a:rPr>
              <a:t>изправността </a:t>
            </a:r>
            <a:r>
              <a:rPr lang="ru-RU" sz="4000" dirty="0">
                <a:solidFill>
                  <a:schemeClr val="bg1"/>
                </a:solidFill>
              </a:rPr>
              <a:t>на </a:t>
            </a:r>
            <a:r>
              <a:rPr lang="ru-RU" sz="4000" dirty="0" smtClean="0">
                <a:solidFill>
                  <a:schemeClr val="bg1"/>
                </a:solidFill>
              </a:rPr>
              <a:t>МПС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Проверка на водача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Избор на маршрут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Използване на предпазни средства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Провеждане </a:t>
            </a:r>
            <a:r>
              <a:rPr lang="ru-RU" sz="4000" dirty="0">
                <a:solidFill>
                  <a:schemeClr val="bg1"/>
                </a:solidFill>
              </a:rPr>
              <a:t>на </a:t>
            </a:r>
            <a:r>
              <a:rPr lang="ru-RU" sz="4000" dirty="0" smtClean="0">
                <a:solidFill>
                  <a:schemeClr val="bg1"/>
                </a:solidFill>
              </a:rPr>
              <a:t>курсове </a:t>
            </a:r>
            <a:r>
              <a:rPr lang="ru-RU" sz="4000" dirty="0">
                <a:solidFill>
                  <a:schemeClr val="bg1"/>
                </a:solidFill>
              </a:rPr>
              <a:t>за </a:t>
            </a:r>
            <a:r>
              <a:rPr lang="ru-RU" sz="4000" dirty="0" smtClean="0">
                <a:solidFill>
                  <a:schemeClr val="bg1"/>
                </a:solidFill>
              </a:rPr>
              <a:t>първа помощ </a:t>
            </a: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Реакция </a:t>
            </a:r>
            <a:r>
              <a:rPr lang="ru-RU" sz="4000" dirty="0">
                <a:solidFill>
                  <a:schemeClr val="bg1"/>
                </a:solidFill>
              </a:rPr>
              <a:t>след ПТП</a:t>
            </a: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71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3588" cy="6861175"/>
          </a:xfrm>
          <a:prstGeom prst="rect">
            <a:avLst/>
          </a:prstGeom>
          <a:solidFill>
            <a:srgbClr val="BA664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09816" y="3018570"/>
            <a:ext cx="10026243" cy="12585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ru-RU" sz="36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70389" y="142484"/>
            <a:ext cx="10452809" cy="1244183"/>
          </a:xfrm>
        </p:spPr>
        <p:txBody>
          <a:bodyPr>
            <a:noAutofit/>
          </a:bodyPr>
          <a:lstStyle/>
          <a:p>
            <a:r>
              <a:rPr lang="bg-BG" sz="8000" b="1" dirty="0" smtClean="0">
                <a:solidFill>
                  <a:schemeClr val="bg1"/>
                </a:solidFill>
              </a:rPr>
              <a:t>Ползи 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355" y="1787825"/>
            <a:ext cx="12496172" cy="9679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>
                <a:solidFill>
                  <a:schemeClr val="bg1"/>
                </a:solidFill>
              </a:rPr>
              <a:t>Защита на служителите</a:t>
            </a:r>
          </a:p>
          <a:p>
            <a:pPr lvl="0"/>
            <a:endParaRPr lang="ru-RU" sz="900" dirty="0" smtClean="0">
              <a:solidFill>
                <a:schemeClr val="bg1"/>
              </a:solidFill>
            </a:endParaRP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Подобряване </a:t>
            </a:r>
            <a:r>
              <a:rPr lang="ru-RU" sz="4000" dirty="0">
                <a:solidFill>
                  <a:schemeClr val="bg1"/>
                </a:solidFill>
              </a:rPr>
              <a:t>на имиджа на организацията</a:t>
            </a:r>
          </a:p>
          <a:p>
            <a:pPr lvl="0"/>
            <a:endParaRPr lang="ru-RU" sz="900" dirty="0" smtClean="0">
              <a:solidFill>
                <a:schemeClr val="bg1"/>
              </a:solidFill>
            </a:endParaRP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Намаляване </a:t>
            </a:r>
            <a:r>
              <a:rPr lang="ru-RU" sz="4000" dirty="0">
                <a:solidFill>
                  <a:schemeClr val="bg1"/>
                </a:solidFill>
              </a:rPr>
              <a:t>на разходите</a:t>
            </a:r>
          </a:p>
          <a:p>
            <a:pPr lvl="0"/>
            <a:endParaRPr lang="ru-RU" sz="900" dirty="0" smtClean="0">
              <a:solidFill>
                <a:schemeClr val="bg1"/>
              </a:solidFill>
            </a:endParaRPr>
          </a:p>
          <a:p>
            <a:pPr lvl="0"/>
            <a:r>
              <a:rPr lang="ru-RU" sz="4000" dirty="0" smtClean="0">
                <a:solidFill>
                  <a:schemeClr val="bg1"/>
                </a:solidFill>
              </a:rPr>
              <a:t>Отговаряне </a:t>
            </a:r>
            <a:r>
              <a:rPr lang="ru-RU" sz="4000" dirty="0">
                <a:solidFill>
                  <a:schemeClr val="bg1"/>
                </a:solidFill>
              </a:rPr>
              <a:t>на очакванията на обществото и партньорите</a:t>
            </a: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  <a:p>
            <a:pPr lvl="0"/>
            <a:endParaRPr lang="ru-RU" sz="4400" dirty="0" smtClean="0">
              <a:solidFill>
                <a:schemeClr val="bg1"/>
              </a:solidFill>
            </a:endParaRPr>
          </a:p>
          <a:p>
            <a:pPr lvl="0"/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238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515</Words>
  <Application>Microsoft Office PowerPoint</Application>
  <PresentationFormat>Widescreen</PresentationFormat>
  <Paragraphs>109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Bahnschrift</vt:lpstr>
      <vt:lpstr>Calibri</vt:lpstr>
      <vt:lpstr>Calibri Light</vt:lpstr>
      <vt:lpstr>Office Theme</vt:lpstr>
      <vt:lpstr>Безопасността на движението                       по пътищата:  </vt:lpstr>
      <vt:lpstr>Защо безопасността на пътя е социална отговорност?</vt:lpstr>
      <vt:lpstr>Ценностна система</vt:lpstr>
      <vt:lpstr>Цялостна концепция</vt:lpstr>
      <vt:lpstr>Политики и практики</vt:lpstr>
      <vt:lpstr>7-те стъпки</vt:lpstr>
      <vt:lpstr>Системата от мерки</vt:lpstr>
      <vt:lpstr>Аспекти  </vt:lpstr>
      <vt:lpstr>Ползи </vt:lpstr>
      <vt:lpstr>Какво още може да направи организацията?</vt:lpstr>
      <vt:lpstr>Подобряването започва с осъзнаването, че:         </vt:lpstr>
      <vt:lpstr> Безопасността не е само правило - тя е отговорност и навик!</vt:lpstr>
    </vt:vector>
  </TitlesOfParts>
  <Company>SARS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Безопасността на движението                       по пътищата:</dc:title>
  <dc:creator>Marta Petrova</dc:creator>
  <cp:lastModifiedBy>Sofia Dimitrova</cp:lastModifiedBy>
  <cp:revision>19</cp:revision>
  <dcterms:created xsi:type="dcterms:W3CDTF">2025-06-18T08:54:16Z</dcterms:created>
  <dcterms:modified xsi:type="dcterms:W3CDTF">2025-06-27T11:21:58Z</dcterms:modified>
</cp:coreProperties>
</file>